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ctrTitle"/>
          </p:nvPr>
        </p:nvSpPr>
        <p:spPr>
          <a:xfrm>
            <a:off x="685800" y="159786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0" type="dt"/>
          </p:nvPr>
        </p:nvSpPr>
        <p:spPr>
          <a:xfrm>
            <a:off x="457200" y="476728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1" type="ftr"/>
          </p:nvPr>
        </p:nvSpPr>
        <p:spPr>
          <a:xfrm>
            <a:off x="3124200" y="476728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6553200" y="476728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BB59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 rot="5400000">
            <a:off x="5463749" y="1371635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 rot="5400000">
            <a:off x="1272749" y="-60956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26670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241300" lvl="1" marL="749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228600" lvl="2" marL="1143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152400" lvl="3" marL="1600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152400" lvl="4" marL="2057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152400" lvl="5" marL="2514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152400" lvl="6" marL="2971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152400" lvl="7" marL="3429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152400" lvl="8" marL="3886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0" type="dt"/>
          </p:nvPr>
        </p:nvSpPr>
        <p:spPr>
          <a:xfrm>
            <a:off x="457200" y="476728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1" type="ftr"/>
          </p:nvPr>
        </p:nvSpPr>
        <p:spPr>
          <a:xfrm>
            <a:off x="3124200" y="476728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6553200" y="476728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BB59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_Title and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2" type="sldNum"/>
          </p:nvPr>
        </p:nvSpPr>
        <p:spPr>
          <a:xfrm>
            <a:off x="6553200" y="476728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 and Imag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" type="body"/>
          </p:nvPr>
        </p:nvSpPr>
        <p:spPr>
          <a:xfrm>
            <a:off x="501812" y="1583856"/>
            <a:ext cx="3810900" cy="31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381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241300" lvl="1" marL="749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1524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1524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152400" lvl="5" marL="2514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152400" lvl="6" marL="2971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152400" lvl="7" marL="3429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152400" lvl="8" marL="3886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2" type="body"/>
          </p:nvPr>
        </p:nvSpPr>
        <p:spPr>
          <a:xfrm>
            <a:off x="4672575" y="712599"/>
            <a:ext cx="4480500" cy="44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228600" lvl="0" marL="3429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1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228600" lvl="2" marL="1143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152400" lvl="3" marL="1600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152400" lvl="4" marL="2057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152400" lvl="5" marL="2514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152400" lvl="6" marL="2971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152400" lvl="7" marL="3429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152400" lvl="8" marL="3886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3" type="body"/>
          </p:nvPr>
        </p:nvSpPr>
        <p:spPr>
          <a:xfrm>
            <a:off x="6176721" y="228987"/>
            <a:ext cx="2740799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2667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152400" lvl="5" marL="2514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152400" lvl="6" marL="2971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152400" lvl="7" marL="3429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152400" lvl="8" marL="3886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0" type="dt"/>
          </p:nvPr>
        </p:nvSpPr>
        <p:spPr>
          <a:xfrm>
            <a:off x="457200" y="476728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6553200" y="476728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BB5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9BBB5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63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200174"/>
            <a:ext cx="82296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26670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241300" lvl="1" marL="749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228600" lvl="2" marL="1143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152400" lvl="3" marL="1600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152400" lvl="4" marL="2057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152400" lvl="5" marL="2514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152400" lvl="6" marL="2971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152400" lvl="7" marL="3429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152400" lvl="8" marL="3886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0" type="dt"/>
          </p:nvPr>
        </p:nvSpPr>
        <p:spPr>
          <a:xfrm>
            <a:off x="457200" y="476728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1" type="ftr"/>
          </p:nvPr>
        </p:nvSpPr>
        <p:spPr>
          <a:xfrm>
            <a:off x="3124200" y="476728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6553200" y="476728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BB59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457200" y="2063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457200" y="476728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3124200" y="476728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6553200" y="476728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BB59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722312" y="3305184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457200" y="476728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>
            <a:off x="3124200" y="476728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6553200" y="476728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BB59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57200" y="2063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457200" y="1200153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190500" lvl="0" marL="342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165100" lvl="1" marL="749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524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114300" lvl="3" marL="1600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114300" lvl="4" marL="2057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114300" lvl="5" marL="2514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114300" lvl="6" marL="2971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114300" lvl="7" marL="3429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114300" lvl="8" marL="3886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8200" y="1200153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190500" lvl="0" marL="342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165100" lvl="1" marL="749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524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114300" lvl="3" marL="1600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114300" lvl="4" marL="2057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114300" lvl="5" marL="2514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114300" lvl="6" marL="2971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114300" lvl="7" marL="3429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114300" lvl="8" marL="3886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0" type="dt"/>
          </p:nvPr>
        </p:nvSpPr>
        <p:spPr>
          <a:xfrm>
            <a:off x="457200" y="476728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1" type="ftr"/>
          </p:nvPr>
        </p:nvSpPr>
        <p:spPr>
          <a:xfrm>
            <a:off x="3124200" y="476728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6553200" y="476728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BB59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57200" y="2063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457200" y="1151334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457200" y="1631155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114300" lvl="0" marL="342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88900" lvl="1" marL="7493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143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76200" lvl="3" marL="1600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76200" lvl="4" marL="2057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76200" lvl="5" marL="2514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76200" lvl="6" marL="2971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76200" lvl="7" marL="3429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76200" lvl="8" marL="3886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3" type="body"/>
          </p:nvPr>
        </p:nvSpPr>
        <p:spPr>
          <a:xfrm>
            <a:off x="4645032" y="115133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4" type="body"/>
          </p:nvPr>
        </p:nvSpPr>
        <p:spPr>
          <a:xfrm>
            <a:off x="4645032" y="1631155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114300" lvl="0" marL="342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88900" lvl="1" marL="7493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143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76200" lvl="3" marL="1600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76200" lvl="4" marL="2057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76200" lvl="5" marL="2514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76200" lvl="6" marL="2971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76200" lvl="7" marL="3429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76200" lvl="8" marL="3886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0" type="dt"/>
          </p:nvPr>
        </p:nvSpPr>
        <p:spPr>
          <a:xfrm>
            <a:off x="457200" y="476728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1" type="ftr"/>
          </p:nvPr>
        </p:nvSpPr>
        <p:spPr>
          <a:xfrm>
            <a:off x="3124200" y="476728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6553200" y="476728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BB59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457218" y="204785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3575049" y="20482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26670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241300" lvl="1" marL="749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228600" lvl="2" marL="1143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152400" lvl="3" marL="1600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152400" lvl="4" marL="2057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152400" lvl="5" marL="2514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152400" lvl="6" marL="2971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152400" lvl="7" marL="3429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152400" lvl="8" marL="3886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57218" y="1076328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0" type="dt"/>
          </p:nvPr>
        </p:nvSpPr>
        <p:spPr>
          <a:xfrm>
            <a:off x="457200" y="476728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124200" y="476728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553200" y="476728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BB59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1792287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/>
          <p:nvPr>
            <p:ph idx="2" type="pic"/>
          </p:nvPr>
        </p:nvSpPr>
        <p:spPr>
          <a:xfrm>
            <a:off x="1792287" y="45958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1792287" y="4025536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457200" y="476728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124200" y="476728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6553200" y="476728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BB59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2063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 rot="5400000">
            <a:off x="2874899" y="-1217523"/>
            <a:ext cx="3394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26670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241300" lvl="1" marL="749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228600" lvl="2" marL="1143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152400" lvl="3" marL="1600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152400" lvl="4" marL="2057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152400" lvl="5" marL="2514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152400" lvl="6" marL="2971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152400" lvl="7" marL="3429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152400" lvl="8" marL="3886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0" type="dt"/>
          </p:nvPr>
        </p:nvSpPr>
        <p:spPr>
          <a:xfrm>
            <a:off x="457200" y="476728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1" type="ftr"/>
          </p:nvPr>
        </p:nvSpPr>
        <p:spPr>
          <a:xfrm>
            <a:off x="3124200" y="476728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6553200" y="476728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BB59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63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74"/>
            <a:ext cx="82296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26670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241300" lvl="1" marL="749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228600" lvl="2" marL="1143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152400" lvl="3" marL="1600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152400" lvl="4" marL="2057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152400" lvl="5" marL="2514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152400" lvl="6" marL="2971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152400" lvl="7" marL="3429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152400" lvl="8" marL="3886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457200" y="476728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Calibri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3124200" y="476728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91666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6553200" y="476728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BB5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9BBB5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1">
            <a:alphaModFix/>
          </a:blip>
          <a:srcRect b="0" l="0" r="0" t="78583"/>
          <a:stretch/>
        </p:blipFill>
        <p:spPr>
          <a:xfrm>
            <a:off x="0" y="4068764"/>
            <a:ext cx="9144000" cy="11097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0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5" Type="http://schemas.openxmlformats.org/officeDocument/2006/relationships/image" Target="../media/image0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3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nm2773.carto.com/viz/f5480848-1c94-11e7-98cb-0e98b61680bf/public_map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lot.ly/~Henrilin28/469/a-b-c-d-e-f-g-h-i-u/" TargetMode="External"/><Relationship Id="rId4" Type="http://schemas.openxmlformats.org/officeDocument/2006/relationships/hyperlink" Target="https://plot.ly/~Henrilin28/467/a-b-c-d-e-f-g-h-i-u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png"/><Relationship Id="rId4" Type="http://schemas.openxmlformats.org/officeDocument/2006/relationships/image" Target="../media/image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ctrTitle"/>
          </p:nvPr>
        </p:nvSpPr>
        <p:spPr>
          <a:xfrm>
            <a:off x="685800" y="217450"/>
            <a:ext cx="8116500" cy="786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EpsilonGov</a:t>
            </a:r>
          </a:p>
        </p:txBody>
      </p:sp>
      <p:sp>
        <p:nvSpPr>
          <p:cNvPr id="90" name="Shape 90"/>
          <p:cNvSpPr txBox="1"/>
          <p:nvPr>
            <p:ph idx="1" type="subTitle"/>
          </p:nvPr>
        </p:nvSpPr>
        <p:spPr>
          <a:xfrm>
            <a:off x="685800" y="1069625"/>
            <a:ext cx="7919700" cy="35727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Project - </a:t>
            </a:r>
            <a:r>
              <a:rPr lang="en">
                <a:solidFill>
                  <a:srgbClr val="000000"/>
                </a:solidFill>
              </a:rPr>
              <a:t>BetaGov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u="sng">
                <a:solidFill>
                  <a:srgbClr val="000000"/>
                </a:solidFill>
              </a:rPr>
              <a:t>Team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Henry Lin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Nurvirta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" sz="1800">
                <a:solidFill>
                  <a:srgbClr val="000000"/>
                </a:solidFill>
              </a:rPr>
              <a:t>Monarizqa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Shay Lehmann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Priyanshi Singh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Achilles E A Saxby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ctrTitle"/>
          </p:nvPr>
        </p:nvSpPr>
        <p:spPr>
          <a:xfrm>
            <a:off x="279150" y="199250"/>
            <a:ext cx="8643900" cy="858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Severity - Class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Misdemeanor (M) - Class (C) + Class (U)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952" y="1210550"/>
            <a:ext cx="3495177" cy="3053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527" y="1210550"/>
            <a:ext cx="3495174" cy="304378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342000" y="4357800"/>
            <a:ext cx="84867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M_C - Contributing to Truancy | (2) | Not going to School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M_U - Possession of Cocaine | (38) - Third Highest Counts for Misdemeanor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ctrTitle"/>
          </p:nvPr>
        </p:nvSpPr>
        <p:spPr>
          <a:xfrm>
            <a:off x="279150" y="199250"/>
            <a:ext cx="8643900" cy="858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Severity - Class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Felony (F) - Class (B) + Class (C) + Class (D)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550"/>
            <a:ext cx="2792124" cy="255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7400" y="1210550"/>
            <a:ext cx="2815298" cy="255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5575" y="1210550"/>
            <a:ext cx="2920498" cy="25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187700" y="3877750"/>
            <a:ext cx="88185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F_B - 1st Degree Child Sexual Assault | Under 13 Contact | (2) in OshKosh</a:t>
            </a:r>
            <a:br>
              <a:rPr lang="en"/>
            </a:br>
          </a:p>
          <a:p>
            <a:pPr lvl="0">
              <a:spcBef>
                <a:spcPts val="0"/>
              </a:spcBef>
              <a:buNone/>
            </a:pPr>
            <a:r>
              <a:rPr lang="en"/>
              <a:t>F_C - Second Degree Sexual Assault | (6) | Maximum in OshKosh</a:t>
            </a:r>
            <a:br>
              <a:rPr lang="en"/>
            </a:br>
          </a:p>
          <a:p>
            <a:pPr lvl="0">
              <a:spcBef>
                <a:spcPts val="0"/>
              </a:spcBef>
              <a:buNone/>
            </a:pPr>
            <a:r>
              <a:rPr lang="en"/>
              <a:t>F_D - Child Enticement | (2) | Change in Trend - Not in OshKosh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ctrTitle"/>
          </p:nvPr>
        </p:nvSpPr>
        <p:spPr>
          <a:xfrm>
            <a:off x="279150" y="199250"/>
            <a:ext cx="8643900" cy="858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Severity - Class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Felony (F) - Class (E) + Class (F) + Class (G)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550"/>
            <a:ext cx="2868226" cy="250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4774" y="1210550"/>
            <a:ext cx="2802451" cy="25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5574" y="1181450"/>
            <a:ext cx="2868226" cy="256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187700" y="3877750"/>
            <a:ext cx="88185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F_E - Drug Manufacturing | (3 - 10 grams) | (1)</a:t>
            </a:r>
            <a:br>
              <a:rPr lang="en"/>
            </a:br>
          </a:p>
          <a:p>
            <a:pPr lvl="0" rtl="0">
              <a:spcBef>
                <a:spcPts val="0"/>
              </a:spcBef>
              <a:buNone/>
            </a:pPr>
            <a:r>
              <a:rPr lang="en"/>
              <a:t>F_F - Burglary-Building or Dwelling | (16) - Third Highest Counts</a:t>
            </a:r>
            <a:br>
              <a:rPr lang="en"/>
            </a:br>
          </a:p>
          <a:p>
            <a:pPr lvl="0" rtl="0">
              <a:spcBef>
                <a:spcPts val="0"/>
              </a:spcBef>
              <a:buNone/>
            </a:pPr>
            <a:r>
              <a:rPr lang="en"/>
              <a:t>F_G - Third Degree Sexual Assault | (5)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ctrTitle"/>
          </p:nvPr>
        </p:nvSpPr>
        <p:spPr>
          <a:xfrm>
            <a:off x="279150" y="199250"/>
            <a:ext cx="8643900" cy="858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Severity - Class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Felony (F) - Class (H) + Class (I) + Class (U)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550"/>
            <a:ext cx="2787074" cy="252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8700" y="1210550"/>
            <a:ext cx="2938302" cy="252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6224" y="1210550"/>
            <a:ext cx="3040448" cy="252154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/>
        </p:nvSpPr>
        <p:spPr>
          <a:xfrm>
            <a:off x="187700" y="3877750"/>
            <a:ext cx="88185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F_H - Uttering a Forgery | (54) - Highest Felony Counts</a:t>
            </a:r>
            <a:br>
              <a:rPr lang="en"/>
            </a:br>
          </a:p>
          <a:p>
            <a:pPr lvl="0">
              <a:spcBef>
                <a:spcPts val="0"/>
              </a:spcBef>
              <a:buNone/>
            </a:pPr>
            <a:r>
              <a:rPr lang="en"/>
              <a:t>F_I - Possession of Methamphetamine | (20) - Second Highest Counts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F_U - Operating while Intoxicated | (1)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ctrTitle"/>
          </p:nvPr>
        </p:nvSpPr>
        <p:spPr>
          <a:xfrm>
            <a:off x="685800" y="73853"/>
            <a:ext cx="7772400" cy="7008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Cases</a:t>
            </a:r>
          </a:p>
        </p:txBody>
      </p:sp>
      <p:sp>
        <p:nvSpPr>
          <p:cNvPr id="188" name="Shape 188"/>
          <p:cNvSpPr txBox="1"/>
          <p:nvPr>
            <p:ph idx="1" type="subTitle"/>
          </p:nvPr>
        </p:nvSpPr>
        <p:spPr>
          <a:xfrm>
            <a:off x="4011025" y="868800"/>
            <a:ext cx="4817700" cy="3764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381000" lvl="0" marL="45720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2400">
                <a:solidFill>
                  <a:srgbClr val="000000"/>
                </a:solidFill>
              </a:rPr>
              <a:t>Cases for which Prosecution has been issued.</a:t>
            </a:r>
          </a:p>
          <a:p>
            <a:pPr indent="-381000" lvl="0" marL="45720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2400">
                <a:solidFill>
                  <a:srgbClr val="000000"/>
                </a:solidFill>
              </a:rPr>
              <a:t>How Charge_Disposition varied across ZipCodes</a:t>
            </a:r>
          </a:p>
          <a:p>
            <a:pPr indent="-381000" lvl="0" marL="45720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2400">
                <a:solidFill>
                  <a:srgbClr val="000000"/>
                </a:solidFill>
              </a:rPr>
              <a:t>OshKosh has the highest Charged_Dismissed_But_Read_In</a:t>
            </a:r>
          </a:p>
          <a:p>
            <a:pPr indent="-381000" lvl="0" marL="45720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2400">
                <a:solidFill>
                  <a:srgbClr val="000000"/>
                </a:solidFill>
              </a:rPr>
              <a:t>(Read it in Court but formally dismissed)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7053"/>
            <a:ext cx="3706223" cy="3706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ctrTitle"/>
          </p:nvPr>
        </p:nvSpPr>
        <p:spPr>
          <a:xfrm>
            <a:off x="685800" y="1597860"/>
            <a:ext cx="7772400" cy="11025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Prominent Cases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419100" lvl="0" marL="457200" algn="l">
              <a:spcBef>
                <a:spcPts val="0"/>
              </a:spcBef>
              <a:buSzPct val="100000"/>
              <a:buChar char="●"/>
            </a:pPr>
            <a:r>
              <a:rPr lang="en" sz="3000"/>
              <a:t>You already saw this on the very first slide</a:t>
            </a:r>
          </a:p>
          <a:p>
            <a:pPr indent="-419100" lvl="0" marL="457200" algn="l">
              <a:spcBef>
                <a:spcPts val="0"/>
              </a:spcBef>
              <a:buSzPct val="100000"/>
              <a:buChar char="●"/>
            </a:pPr>
            <a:r>
              <a:rPr lang="en" sz="3000"/>
              <a:t>We start with our best work</a:t>
            </a:r>
          </a:p>
          <a:p>
            <a:pPr indent="-4191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3000"/>
              <a:t>This can also be used as a tool by the DA’s office and BetaGov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ctrTitle"/>
          </p:nvPr>
        </p:nvSpPr>
        <p:spPr>
          <a:xfrm>
            <a:off x="617225" y="243404"/>
            <a:ext cx="7772400" cy="668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Heat Maps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50" y="1045850"/>
            <a:ext cx="4235824" cy="3492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4494900" y="2024175"/>
            <a:ext cx="42756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Oshkosh is a very dangerous place to live.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Whatever you do - please look into our results and then plan your trips.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457200" y="434973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Conclusions and Future Work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457200" y="1586024"/>
            <a:ext cx="8229600" cy="3008399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Develop clustering techniques to make up the missing data.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Apply logistic regression to build a </a:t>
            </a:r>
            <a:r>
              <a:rPr lang="en" sz="2400"/>
              <a:t>predictive</a:t>
            </a:r>
            <a:r>
              <a:rPr lang="en" sz="2400"/>
              <a:t> model due to the large amount of categorical data.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Predictive Model based on the categories and see how they change based on Gender or Race (Half Completed but a little more time would have been perfect)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517200" y="2143048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" type="subTitle"/>
          </p:nvPr>
        </p:nvSpPr>
        <p:spPr>
          <a:xfrm>
            <a:off x="1309025" y="1176000"/>
            <a:ext cx="6700200" cy="2086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What the Prosecutor really needs can be found right here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Visualization is Everything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ctrTitle"/>
          </p:nvPr>
        </p:nvSpPr>
        <p:spPr>
          <a:xfrm>
            <a:off x="685800" y="114425"/>
            <a:ext cx="7772400" cy="6516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Flow</a:t>
            </a:r>
          </a:p>
        </p:txBody>
      </p:sp>
      <p:sp>
        <p:nvSpPr>
          <p:cNvPr id="101" name="Shape 101"/>
          <p:cNvSpPr/>
          <p:nvPr/>
        </p:nvSpPr>
        <p:spPr>
          <a:xfrm>
            <a:off x="3560500" y="947850"/>
            <a:ext cx="1937400" cy="103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BetaGov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DA’s Office</a:t>
            </a:r>
          </a:p>
        </p:txBody>
      </p:sp>
      <p:cxnSp>
        <p:nvCxnSpPr>
          <p:cNvPr id="102" name="Shape 102"/>
          <p:cNvCxnSpPr/>
          <p:nvPr/>
        </p:nvCxnSpPr>
        <p:spPr>
          <a:xfrm flipH="1">
            <a:off x="2193775" y="1631750"/>
            <a:ext cx="1302900" cy="9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3" name="Shape 103"/>
          <p:cNvCxnSpPr/>
          <p:nvPr/>
        </p:nvCxnSpPr>
        <p:spPr>
          <a:xfrm flipH="1">
            <a:off x="4525300" y="2061450"/>
            <a:ext cx="3900" cy="15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4" name="Shape 104"/>
          <p:cNvCxnSpPr/>
          <p:nvPr/>
        </p:nvCxnSpPr>
        <p:spPr>
          <a:xfrm>
            <a:off x="5588375" y="1631750"/>
            <a:ext cx="1534500" cy="100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5" name="Shape 105"/>
          <p:cNvSpPr/>
          <p:nvPr/>
        </p:nvSpPr>
        <p:spPr>
          <a:xfrm>
            <a:off x="796350" y="2574725"/>
            <a:ext cx="2211600" cy="114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Working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Data Cleaning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Data Reduction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Data Aggregation</a:t>
            </a:r>
          </a:p>
        </p:txBody>
      </p:sp>
      <p:sp>
        <p:nvSpPr>
          <p:cNvPr id="106" name="Shape 106"/>
          <p:cNvSpPr/>
          <p:nvPr/>
        </p:nvSpPr>
        <p:spPr>
          <a:xfrm>
            <a:off x="3546224" y="3708575"/>
            <a:ext cx="1988700" cy="114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Time Analysis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Weekday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Month</a:t>
            </a:r>
          </a:p>
        </p:txBody>
      </p:sp>
      <p:sp>
        <p:nvSpPr>
          <p:cNvPr id="107" name="Shape 107"/>
          <p:cNvSpPr/>
          <p:nvPr/>
        </p:nvSpPr>
        <p:spPr>
          <a:xfrm>
            <a:off x="6119875" y="2690925"/>
            <a:ext cx="2760300" cy="122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Spatial Analysis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Zip-Code - Mapping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Cases Mapping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Most Prominent Cases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Heat Maps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ctrTitle"/>
          </p:nvPr>
        </p:nvSpPr>
        <p:spPr>
          <a:xfrm>
            <a:off x="685800" y="73850"/>
            <a:ext cx="7772400" cy="597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Working Stage</a:t>
            </a:r>
          </a:p>
        </p:txBody>
      </p:sp>
      <p:sp>
        <p:nvSpPr>
          <p:cNvPr id="113" name="Shape 113"/>
          <p:cNvSpPr txBox="1"/>
          <p:nvPr>
            <p:ph idx="1" type="subTitle"/>
          </p:nvPr>
        </p:nvSpPr>
        <p:spPr>
          <a:xfrm>
            <a:off x="376300" y="860225"/>
            <a:ext cx="8401200" cy="38319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3175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400">
                <a:solidFill>
                  <a:srgbClr val="000000"/>
                </a:solidFill>
              </a:rPr>
              <a:t>Data Working has been an integral part of this Hackday - Data Changing and Reordering</a:t>
            </a:r>
          </a:p>
          <a:p>
            <a:pPr indent="-3175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400">
                <a:solidFill>
                  <a:srgbClr val="000000"/>
                </a:solidFill>
              </a:rPr>
              <a:t>Data Cleaning </a:t>
            </a:r>
          </a:p>
          <a:p>
            <a:pPr indent="-317500" lvl="1" marL="914400" rtl="0" algn="l">
              <a:spcBef>
                <a:spcPts val="0"/>
              </a:spcBef>
              <a:buClr>
                <a:srgbClr val="000000"/>
              </a:buClr>
              <a:buSzPct val="100000"/>
              <a:buChar char="○"/>
            </a:pPr>
            <a:r>
              <a:rPr lang="en" sz="1400">
                <a:solidFill>
                  <a:srgbClr val="000000"/>
                </a:solidFill>
              </a:rPr>
              <a:t>The usual Data cleaning procedures</a:t>
            </a:r>
          </a:p>
          <a:p>
            <a:pPr indent="-317500" lvl="1" marL="914400" rtl="0" algn="l">
              <a:spcBef>
                <a:spcPts val="0"/>
              </a:spcBef>
              <a:buClr>
                <a:srgbClr val="000000"/>
              </a:buClr>
              <a:buSzPct val="100000"/>
              <a:buChar char="○"/>
            </a:pPr>
            <a:r>
              <a:rPr lang="en" sz="1400">
                <a:solidFill>
                  <a:srgbClr val="000000"/>
                </a:solidFill>
              </a:rPr>
              <a:t>Checking the shape and viable columns</a:t>
            </a:r>
          </a:p>
          <a:p>
            <a:pPr indent="-317500" lvl="1" marL="914400" rtl="0" algn="l">
              <a:spcBef>
                <a:spcPts val="0"/>
              </a:spcBef>
              <a:buClr>
                <a:srgbClr val="000000"/>
              </a:buClr>
              <a:buSzPct val="100000"/>
              <a:buChar char="○"/>
            </a:pPr>
            <a:r>
              <a:rPr lang="en" sz="1400">
                <a:solidFill>
                  <a:srgbClr val="000000"/>
                </a:solidFill>
              </a:rPr>
              <a:t>Deleting the “  “ and “NaN” values</a:t>
            </a:r>
          </a:p>
          <a:p>
            <a:pPr indent="-3175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400">
                <a:solidFill>
                  <a:srgbClr val="000000"/>
                </a:solidFill>
              </a:rPr>
              <a:t>Data Reduction</a:t>
            </a:r>
          </a:p>
          <a:p>
            <a:pPr indent="-317500" lvl="1" marL="914400" rtl="0" algn="l">
              <a:spcBef>
                <a:spcPts val="0"/>
              </a:spcBef>
              <a:buClr>
                <a:srgbClr val="000000"/>
              </a:buClr>
              <a:buSzPct val="100000"/>
              <a:buChar char="○"/>
            </a:pPr>
            <a:r>
              <a:rPr lang="en" sz="1400">
                <a:solidFill>
                  <a:srgbClr val="000000"/>
                </a:solidFill>
              </a:rPr>
              <a:t>Deleting Irrelevant data points: (after consultation with BetaGov and the DA’s Office)</a:t>
            </a:r>
          </a:p>
          <a:p>
            <a:pPr indent="-317500" lvl="2" marL="1371600" rtl="0" algn="l">
              <a:spcBef>
                <a:spcPts val="0"/>
              </a:spcBef>
              <a:buClr>
                <a:srgbClr val="000000"/>
              </a:buClr>
              <a:buSzPct val="100000"/>
              <a:buChar char="■"/>
            </a:pPr>
            <a:r>
              <a:rPr lang="en" sz="1400">
                <a:solidFill>
                  <a:srgbClr val="000000"/>
                </a:solidFill>
              </a:rPr>
              <a:t>Extradition</a:t>
            </a:r>
          </a:p>
          <a:p>
            <a:pPr indent="-317500" lvl="2" marL="1371600" rtl="0" algn="l">
              <a:spcBef>
                <a:spcPts val="0"/>
              </a:spcBef>
              <a:buClr>
                <a:srgbClr val="000000"/>
              </a:buClr>
              <a:buSzPct val="100000"/>
              <a:buChar char="■"/>
            </a:pPr>
            <a:r>
              <a:rPr lang="en" sz="1400">
                <a:solidFill>
                  <a:srgbClr val="000000"/>
                </a:solidFill>
              </a:rPr>
              <a:t>Forfeiture - Normal, Property, Civil</a:t>
            </a:r>
          </a:p>
          <a:p>
            <a:pPr indent="-317500" lvl="2" marL="1371600" rtl="0" algn="l">
              <a:spcBef>
                <a:spcPts val="0"/>
              </a:spcBef>
              <a:buClr>
                <a:srgbClr val="000000"/>
              </a:buClr>
              <a:buSzPct val="100000"/>
              <a:buChar char="■"/>
            </a:pPr>
            <a:r>
              <a:rPr lang="en" sz="1400">
                <a:solidFill>
                  <a:srgbClr val="000000"/>
                </a:solidFill>
              </a:rPr>
              <a:t>DA Case Status</a:t>
            </a:r>
          </a:p>
          <a:p>
            <a:pPr indent="-317500" lvl="2" marL="1371600" rtl="0" algn="l">
              <a:spcBef>
                <a:spcPts val="0"/>
              </a:spcBef>
              <a:buClr>
                <a:srgbClr val="000000"/>
              </a:buClr>
              <a:buSzPct val="100000"/>
              <a:buChar char="■"/>
            </a:pPr>
            <a:r>
              <a:rPr lang="en" sz="1400">
                <a:solidFill>
                  <a:srgbClr val="000000"/>
                </a:solidFill>
              </a:rPr>
              <a:t>Reviewing Prosecutor</a:t>
            </a:r>
          </a:p>
          <a:p>
            <a:pPr indent="-317500" lvl="2" marL="1371600" rtl="0" algn="l">
              <a:spcBef>
                <a:spcPts val="0"/>
              </a:spcBef>
              <a:buClr>
                <a:srgbClr val="000000"/>
              </a:buClr>
              <a:buSzPct val="100000"/>
              <a:buChar char="■"/>
            </a:pPr>
            <a:r>
              <a:rPr lang="en" sz="1400">
                <a:solidFill>
                  <a:srgbClr val="000000"/>
                </a:solidFill>
              </a:rPr>
              <a:t>VW Assigned</a:t>
            </a:r>
          </a:p>
          <a:p>
            <a:pPr indent="-3175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400">
                <a:solidFill>
                  <a:srgbClr val="000000"/>
                </a:solidFill>
              </a:rPr>
              <a:t>Data Aggregation</a:t>
            </a:r>
          </a:p>
          <a:p>
            <a:pPr indent="-317500" lvl="1" marL="914400" rtl="0" algn="l">
              <a:spcBef>
                <a:spcPts val="0"/>
              </a:spcBef>
              <a:buClr>
                <a:srgbClr val="000000"/>
              </a:buClr>
              <a:buSzPct val="100000"/>
              <a:buChar char="○"/>
            </a:pPr>
            <a:r>
              <a:rPr lang="en" sz="1400">
                <a:solidFill>
                  <a:srgbClr val="000000"/>
                </a:solidFill>
              </a:rPr>
              <a:t>Aggregating via Zip-Codes</a:t>
            </a:r>
          </a:p>
          <a:p>
            <a:pPr indent="-317500" lvl="1" marL="914400" rtl="0" algn="l">
              <a:spcBef>
                <a:spcPts val="0"/>
              </a:spcBef>
              <a:buClr>
                <a:srgbClr val="000000"/>
              </a:buClr>
              <a:buSzPct val="100000"/>
              <a:buChar char="○"/>
            </a:pPr>
            <a:r>
              <a:rPr lang="en" sz="1400">
                <a:solidFill>
                  <a:srgbClr val="000000"/>
                </a:solidFill>
              </a:rPr>
              <a:t>Aggregating via Time</a:t>
            </a:r>
          </a:p>
          <a:p>
            <a:pPr indent="-317500" lvl="1" marL="914400" rtl="0" algn="l">
              <a:spcBef>
                <a:spcPts val="0"/>
              </a:spcBef>
              <a:buClr>
                <a:srgbClr val="000000"/>
              </a:buClr>
              <a:buSzPct val="100000"/>
              <a:buChar char="○"/>
            </a:pPr>
            <a:r>
              <a:rPr lang="en" sz="1400">
                <a:solidFill>
                  <a:srgbClr val="000000"/>
                </a:solidFill>
              </a:rPr>
              <a:t>Aggregating via Counts and Most Prominent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ctrTitle"/>
          </p:nvPr>
        </p:nvSpPr>
        <p:spPr>
          <a:xfrm>
            <a:off x="685800" y="302460"/>
            <a:ext cx="7772400" cy="11025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Time Analysis Stage</a:t>
            </a:r>
          </a:p>
        </p:txBody>
      </p:sp>
      <p:sp>
        <p:nvSpPr>
          <p:cNvPr id="119" name="Shape 119"/>
          <p:cNvSpPr txBox="1"/>
          <p:nvPr>
            <p:ph idx="1" type="subTitle"/>
          </p:nvPr>
        </p:nvSpPr>
        <p:spPr>
          <a:xfrm>
            <a:off x="1371600" y="2076450"/>
            <a:ext cx="6400800" cy="1314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419100" lvl="0" marL="45720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3000">
                <a:solidFill>
                  <a:srgbClr val="000000"/>
                </a:solidFill>
              </a:rPr>
              <a:t>Time Analysis - </a:t>
            </a:r>
            <a:r>
              <a:rPr lang="en" sz="3000" u="sng">
                <a:solidFill>
                  <a:schemeClr val="hlink"/>
                </a:solidFill>
                <a:hlinkClick r:id="rId3"/>
              </a:rPr>
              <a:t>Monthly</a:t>
            </a:r>
          </a:p>
          <a:p>
            <a:pPr indent="-419100" lvl="0" marL="45720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3000">
                <a:solidFill>
                  <a:srgbClr val="000000"/>
                </a:solidFill>
              </a:rPr>
              <a:t>Time Analysis - </a:t>
            </a:r>
            <a:r>
              <a:rPr lang="en" sz="3000" u="sng">
                <a:solidFill>
                  <a:schemeClr val="hlink"/>
                </a:solidFill>
                <a:hlinkClick r:id="rId4"/>
              </a:rPr>
              <a:t>Weekly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ctrTitle"/>
          </p:nvPr>
        </p:nvSpPr>
        <p:spPr>
          <a:xfrm>
            <a:off x="685800" y="302460"/>
            <a:ext cx="7772400" cy="11025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 Analysis Stage</a:t>
            </a:r>
          </a:p>
        </p:txBody>
      </p:sp>
      <p:pic>
        <p:nvPicPr>
          <p:cNvPr descr="Screen Shot 2017-04-08 at 4.47.51 PM.png"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50" y="1752686"/>
            <a:ext cx="4558582" cy="21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4-08 at 4.48.03 PM.png"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094" y="1752674"/>
            <a:ext cx="4638703" cy="2119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1364100" y="1451700"/>
            <a:ext cx="13515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Monthly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5948700" y="1451700"/>
            <a:ext cx="13515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Weekly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ctrTitle"/>
          </p:nvPr>
        </p:nvSpPr>
        <p:spPr>
          <a:xfrm>
            <a:off x="685800" y="397304"/>
            <a:ext cx="7772400" cy="38148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Spatial Analysis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4191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3000"/>
              <a:t>Zip-Code Counts Mapping- Severity/Class</a:t>
            </a:r>
          </a:p>
          <a:p>
            <a:pPr indent="-4191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3000"/>
              <a:t>Prominent Cases</a:t>
            </a:r>
          </a:p>
          <a:p>
            <a:pPr indent="-4191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3000"/>
              <a:t>Heat Maps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ctrTitle"/>
          </p:nvPr>
        </p:nvSpPr>
        <p:spPr>
          <a:xfrm>
            <a:off x="685800" y="180581"/>
            <a:ext cx="7772400" cy="10176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Severity - Class</a:t>
            </a:r>
          </a:p>
        </p:txBody>
      </p:sp>
      <p:sp>
        <p:nvSpPr>
          <p:cNvPr id="139" name="Shape 139"/>
          <p:cNvSpPr txBox="1"/>
          <p:nvPr>
            <p:ph idx="1" type="subTitle"/>
          </p:nvPr>
        </p:nvSpPr>
        <p:spPr>
          <a:xfrm>
            <a:off x="391150" y="1198175"/>
            <a:ext cx="8475900" cy="32952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3175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400">
                <a:solidFill>
                  <a:srgbClr val="000000"/>
                </a:solidFill>
              </a:rPr>
              <a:t>This section is based on a look at the total counts of the Severity - Class relationship (Class </a:t>
            </a: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⊂</a:t>
            </a:r>
            <a:r>
              <a:rPr lang="en" sz="1400">
                <a:solidFill>
                  <a:srgbClr val="000000"/>
                </a:solidFill>
              </a:rPr>
              <a:t> Severity)</a:t>
            </a:r>
            <a:br>
              <a:rPr lang="en" sz="1400">
                <a:solidFill>
                  <a:srgbClr val="000000"/>
                </a:solidFill>
              </a:rPr>
            </a:br>
          </a:p>
          <a:p>
            <a:pPr indent="-3175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400">
                <a:solidFill>
                  <a:srgbClr val="000000"/>
                </a:solidFill>
              </a:rPr>
              <a:t>Data Aggregated on a Zip-Code level</a:t>
            </a:r>
            <a:br>
              <a:rPr lang="en" sz="1400">
                <a:solidFill>
                  <a:srgbClr val="000000"/>
                </a:solidFill>
              </a:rPr>
            </a:br>
          </a:p>
          <a:p>
            <a:pPr indent="-3175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400">
                <a:solidFill>
                  <a:srgbClr val="000000"/>
                </a:solidFill>
              </a:rPr>
              <a:t>Segregated and Grouped by Total Counts</a:t>
            </a:r>
            <a:br>
              <a:rPr lang="en" sz="1400">
                <a:solidFill>
                  <a:srgbClr val="000000"/>
                </a:solidFill>
              </a:rPr>
            </a:br>
          </a:p>
          <a:p>
            <a:pPr indent="-3175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400">
                <a:solidFill>
                  <a:srgbClr val="000000"/>
                </a:solidFill>
              </a:rPr>
              <a:t>Plotted on Severity, and each Class in Severity</a:t>
            </a:r>
            <a:br>
              <a:rPr lang="en" sz="1400">
                <a:solidFill>
                  <a:srgbClr val="000000"/>
                </a:solidFill>
              </a:rPr>
            </a:br>
          </a:p>
          <a:p>
            <a:pPr indent="-3175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400">
                <a:solidFill>
                  <a:srgbClr val="000000"/>
                </a:solidFill>
              </a:rPr>
              <a:t>Distributed on Quantiles</a:t>
            </a:r>
            <a:br>
              <a:rPr lang="en" sz="1400">
                <a:solidFill>
                  <a:srgbClr val="000000"/>
                </a:solidFill>
              </a:rPr>
            </a:br>
          </a:p>
          <a:p>
            <a:pPr indent="-3175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400">
                <a:solidFill>
                  <a:srgbClr val="000000"/>
                </a:solidFill>
              </a:rPr>
              <a:t>Segregated into 5 groups to show the variations between each zip-code</a:t>
            </a:r>
          </a:p>
          <a:p>
            <a:pPr indent="-317500" lvl="0" marL="914400" rtl="0" algn="l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n" sz="1400">
                <a:solidFill>
                  <a:srgbClr val="000000"/>
                </a:solidFill>
              </a:rPr>
              <a:t>‘Incident Zip’ - Zip-Code where the incident occurred</a:t>
            </a:r>
          </a:p>
          <a:p>
            <a:pPr indent="-317500" lvl="0" marL="914400" rtl="0" algn="l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n" sz="1400">
                <a:solidFill>
                  <a:srgbClr val="000000"/>
                </a:solidFill>
              </a:rPr>
              <a:t>‘Defendant Zip’ - Zip-Code where the </a:t>
            </a:r>
            <a:r>
              <a:rPr lang="en" sz="1400">
                <a:solidFill>
                  <a:srgbClr val="000000"/>
                </a:solidFill>
              </a:rPr>
              <a:t>defendant</a:t>
            </a:r>
            <a:r>
              <a:rPr lang="en" sz="1400">
                <a:solidFill>
                  <a:srgbClr val="000000"/>
                </a:solidFill>
              </a:rPr>
              <a:t> resides</a:t>
            </a:r>
            <a:br>
              <a:rPr lang="en" sz="1400">
                <a:solidFill>
                  <a:srgbClr val="000000"/>
                </a:solidFill>
              </a:rPr>
            </a:br>
          </a:p>
          <a:p>
            <a:pPr indent="-3175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400">
                <a:solidFill>
                  <a:srgbClr val="000000"/>
                </a:solidFill>
              </a:rPr>
              <a:t>All the visualizations and plots on the Severity/Class case, have been created based on the “Incident Zip”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ctrTitle"/>
          </p:nvPr>
        </p:nvSpPr>
        <p:spPr>
          <a:xfrm>
            <a:off x="279150" y="199250"/>
            <a:ext cx="8643900" cy="858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Severity - Class</a:t>
            </a:r>
          </a:p>
          <a:p>
            <a:pPr lvl="0">
              <a:spcBef>
                <a:spcPts val="0"/>
              </a:spcBef>
              <a:buNone/>
            </a:pPr>
            <a:r>
              <a:rPr lang="en" sz="3000"/>
              <a:t>Misdemeanor (M) - Class (A) + Class (B)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00" y="1210550"/>
            <a:ext cx="3569101" cy="307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025" y="1210550"/>
            <a:ext cx="3496501" cy="307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/>
        </p:nvSpPr>
        <p:spPr>
          <a:xfrm>
            <a:off x="342000" y="4357800"/>
            <a:ext cx="84867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M_A - Obstructing or Resisting an Officer | (211) | Highest Counts in Misdemeanor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M_B - Disorderly Conduct | (94) - Second Highest Counts for Misdemeanor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